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67" r:id="rId5"/>
    <p:sldId id="258" r:id="rId6"/>
    <p:sldId id="268" r:id="rId7"/>
    <p:sldId id="259" r:id="rId8"/>
    <p:sldId id="269" r:id="rId9"/>
    <p:sldId id="260" r:id="rId10"/>
    <p:sldId id="270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956" y="56"/>
      </p:cViewPr>
      <p:guideLst>
        <p:guide orient="horz" pos="2381"/>
        <p:guide pos="33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35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06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6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77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21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78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61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95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78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50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85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EF13-170B-4E70-B00F-2F572DE94D80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D487D-F135-4CEB-BF0D-F1F0C623D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66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5282797-EA45-5BF4-EB84-F58090705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228"/>
            <a:ext cx="1833050" cy="181405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D1C253F-FF3A-604F-7D0E-FCDD7AAD6C2A}"/>
              </a:ext>
            </a:extLst>
          </p:cNvPr>
          <p:cNvSpPr txBox="1"/>
          <p:nvPr/>
        </p:nvSpPr>
        <p:spPr>
          <a:xfrm>
            <a:off x="1" y="162232"/>
            <a:ext cx="10691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Règlement de l’école Sainte Croix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4580159-4C10-CE63-022A-41CA9B1B47DC}"/>
              </a:ext>
            </a:extLst>
          </p:cNvPr>
          <p:cNvSpPr txBox="1"/>
          <p:nvPr/>
        </p:nvSpPr>
        <p:spPr>
          <a:xfrm>
            <a:off x="2020519" y="833700"/>
            <a:ext cx="8789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entury Gothic" panose="020B0502020202020204" pitchFamily="34" charset="0"/>
              </a:rPr>
              <a:t>Voici le règlement de l’école. Il est construit autour des 4 lois de l’école : elles sont essentielles pour notre vie collective tout au long de l’année.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Il pourra être complété suivant les spécificités de chaque classe.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Les indications en italique sont destinées aux responsables légaux.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La signature de ce document vous engage à le respecter.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8F4B81A-C28D-B5B8-A838-F6AD1AEF0794}"/>
              </a:ext>
            </a:extLst>
          </p:cNvPr>
          <p:cNvSpPr txBox="1"/>
          <p:nvPr/>
        </p:nvSpPr>
        <p:spPr>
          <a:xfrm>
            <a:off x="3686904" y="3036044"/>
            <a:ext cx="31266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L’adulte n’appartient à personne et travaille avec tout le monde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70B2285-F645-8602-B1A6-1269CADA632C}"/>
              </a:ext>
            </a:extLst>
          </p:cNvPr>
          <p:cNvSpPr/>
          <p:nvPr/>
        </p:nvSpPr>
        <p:spPr>
          <a:xfrm>
            <a:off x="3031010" y="3036044"/>
            <a:ext cx="4631379" cy="101566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Bulle narrative : rectangle à coins arrondis 10">
            <a:extLst>
              <a:ext uri="{FF2B5EF4-FFF2-40B4-BE49-F238E27FC236}">
                <a16:creationId xmlns:a16="http://schemas.microsoft.com/office/drawing/2014/main" id="{92A8489D-C1B7-5528-C1BD-370A675B19DE}"/>
              </a:ext>
            </a:extLst>
          </p:cNvPr>
          <p:cNvSpPr/>
          <p:nvPr/>
        </p:nvSpPr>
        <p:spPr>
          <a:xfrm rot="16200000">
            <a:off x="237809" y="2629764"/>
            <a:ext cx="2031030" cy="1828221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AF27F03-FB97-4C1A-5FDC-E9C3218CCBC6}"/>
              </a:ext>
            </a:extLst>
          </p:cNvPr>
          <p:cNvSpPr txBox="1"/>
          <p:nvPr/>
        </p:nvSpPr>
        <p:spPr>
          <a:xfrm>
            <a:off x="398204" y="2589350"/>
            <a:ext cx="18282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préviens l’adulte si je m’absente.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préviens l’école en cas d’absence et je remplis le coupon pour justifier l’absence de mon enfant.</a:t>
            </a:r>
          </a:p>
        </p:txBody>
      </p:sp>
      <p:sp>
        <p:nvSpPr>
          <p:cNvPr id="13" name="Bulle narrative : rectangle à coins arrondis 12">
            <a:extLst>
              <a:ext uri="{FF2B5EF4-FFF2-40B4-BE49-F238E27FC236}">
                <a16:creationId xmlns:a16="http://schemas.microsoft.com/office/drawing/2014/main" id="{B48541CA-05E3-576C-3425-022E38E06319}"/>
              </a:ext>
            </a:extLst>
          </p:cNvPr>
          <p:cNvSpPr/>
          <p:nvPr/>
        </p:nvSpPr>
        <p:spPr>
          <a:xfrm rot="10800000">
            <a:off x="3511755" y="4583076"/>
            <a:ext cx="2682568" cy="814828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233EA98-7053-3112-E3EF-9E5B48D29846}"/>
              </a:ext>
            </a:extLst>
          </p:cNvPr>
          <p:cNvSpPr txBox="1"/>
          <p:nvPr/>
        </p:nvSpPr>
        <p:spPr>
          <a:xfrm>
            <a:off x="3633103" y="4696562"/>
            <a:ext cx="305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 range calmement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au signal de l’adulte.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623C75E1-06CA-4F9F-A14E-DACFF0066459}"/>
              </a:ext>
            </a:extLst>
          </p:cNvPr>
          <p:cNvSpPr/>
          <p:nvPr/>
        </p:nvSpPr>
        <p:spPr>
          <a:xfrm rot="5400000">
            <a:off x="8887910" y="2530952"/>
            <a:ext cx="1213290" cy="1828221"/>
          </a:xfrm>
          <a:prstGeom prst="wedgeRoundRectCallout">
            <a:avLst>
              <a:gd name="adj1" fmla="val 16812"/>
              <a:gd name="adj2" fmla="val 90943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CB99E9-0C51-C192-23BB-164F4C98DB58}"/>
              </a:ext>
            </a:extLst>
          </p:cNvPr>
          <p:cNvSpPr txBox="1"/>
          <p:nvPr/>
        </p:nvSpPr>
        <p:spPr>
          <a:xfrm>
            <a:off x="8639436" y="3065073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J’obéis à l’adulte qui s’occupe de moi.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6145D1-6323-6E12-8AC4-A40ECE55F6CD}"/>
              </a:ext>
            </a:extLst>
          </p:cNvPr>
          <p:cNvSpPr txBox="1"/>
          <p:nvPr/>
        </p:nvSpPr>
        <p:spPr>
          <a:xfrm>
            <a:off x="1504335" y="6253316"/>
            <a:ext cx="87892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L’école est obligatoire à partir de l’âge de 3 ans.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Toute absence prolongée doit être notifiée par écrit et soumise à l’avis du directeur pour transmission à l’Inspection de l’Education Nationale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7ACEDDB3-8F45-6BE2-50A0-EFFD5D3EC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04" y="6207879"/>
            <a:ext cx="1106131" cy="77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386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B5DA1-B2FD-325E-45E9-698243953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A15F3637-ECE4-18E2-86AC-D8241F0D3D86}"/>
              </a:ext>
            </a:extLst>
          </p:cNvPr>
          <p:cNvSpPr txBox="1"/>
          <p:nvPr/>
        </p:nvSpPr>
        <p:spPr>
          <a:xfrm>
            <a:off x="3657408" y="2578840"/>
            <a:ext cx="3126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CC00"/>
                </a:solidFill>
                <a:latin typeface="Century Gothic" panose="020B0502020202020204" pitchFamily="34" charset="0"/>
              </a:rPr>
              <a:t>Sanctions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78DE82B-0630-0978-B97C-0203BC66222F}"/>
              </a:ext>
            </a:extLst>
          </p:cNvPr>
          <p:cNvSpPr/>
          <p:nvPr/>
        </p:nvSpPr>
        <p:spPr>
          <a:xfrm>
            <a:off x="3901476" y="2416614"/>
            <a:ext cx="2677684" cy="743791"/>
          </a:xfrm>
          <a:prstGeom prst="roundRect">
            <a:avLst/>
          </a:prstGeom>
          <a:noFill/>
          <a:ln w="28575"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81E23C1F-8580-AA82-EA45-C5F50CC80FF2}"/>
              </a:ext>
            </a:extLst>
          </p:cNvPr>
          <p:cNvSpPr/>
          <p:nvPr/>
        </p:nvSpPr>
        <p:spPr>
          <a:xfrm rot="16200000">
            <a:off x="1010387" y="1551225"/>
            <a:ext cx="1361118" cy="2677685"/>
          </a:xfrm>
          <a:prstGeom prst="wedgeRoundRectCallout">
            <a:avLst>
              <a:gd name="adj1" fmla="val -3561"/>
              <a:gd name="adj2" fmla="val 77979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36836A-7CFE-B9AD-F325-69FD0EA5CEE5}"/>
              </a:ext>
            </a:extLst>
          </p:cNvPr>
          <p:cNvSpPr txBox="1"/>
          <p:nvPr/>
        </p:nvSpPr>
        <p:spPr>
          <a:xfrm>
            <a:off x="403706" y="2351458"/>
            <a:ext cx="25744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</a:t>
            </a:r>
            <a:r>
              <a:rPr lang="fr-FR" sz="1400" dirty="0">
                <a:latin typeface="Century Gothic" panose="020B0502020202020204" pitchFamily="34" charset="0"/>
              </a:rPr>
              <a:t>Je suis exclu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La cantine et la garderie sont des services et votre enfant peut en être exclu s’il gêne leur bon fonctionnement.</a:t>
            </a:r>
            <a:endParaRPr lang="fr-FR" sz="1100" i="1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35315FDA-5C1C-80E0-1D33-C8509E073166}"/>
              </a:ext>
            </a:extLst>
          </p:cNvPr>
          <p:cNvSpPr/>
          <p:nvPr/>
        </p:nvSpPr>
        <p:spPr>
          <a:xfrm rot="10800000">
            <a:off x="3274139" y="3908034"/>
            <a:ext cx="6070059" cy="628211"/>
          </a:xfrm>
          <a:prstGeom prst="wedgeRoundRectCallout">
            <a:avLst>
              <a:gd name="adj1" fmla="val 11028"/>
              <a:gd name="adj2" fmla="val 151277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3AC6B65-073B-6292-6E0B-ADD17C8C85C8}"/>
              </a:ext>
            </a:extLst>
          </p:cNvPr>
          <p:cNvSpPr txBox="1"/>
          <p:nvPr/>
        </p:nvSpPr>
        <p:spPr>
          <a:xfrm>
            <a:off x="3274142" y="4068317"/>
            <a:ext cx="6070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</a:t>
            </a:r>
            <a:r>
              <a:rPr lang="fr-FR" sz="1400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latin typeface="Century Gothic" panose="020B0502020202020204" pitchFamily="34" charset="0"/>
              </a:rPr>
              <a:t>J’ai un mot dans mon cahier rouge à destination de mes parents.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C1E14502-0AD7-0E2F-D1D4-C7043F35372E}"/>
              </a:ext>
            </a:extLst>
          </p:cNvPr>
          <p:cNvSpPr/>
          <p:nvPr/>
        </p:nvSpPr>
        <p:spPr>
          <a:xfrm rot="5400000">
            <a:off x="8391390" y="964234"/>
            <a:ext cx="628210" cy="3436218"/>
          </a:xfrm>
          <a:prstGeom prst="wedgeRoundRectCallout">
            <a:avLst>
              <a:gd name="adj1" fmla="val 12522"/>
              <a:gd name="adj2" fmla="val 59678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0CFACA8-7FFC-3D4D-1BB2-5C0DBFCC624E}"/>
              </a:ext>
            </a:extLst>
          </p:cNvPr>
          <p:cNvSpPr txBox="1"/>
          <p:nvPr/>
        </p:nvSpPr>
        <p:spPr>
          <a:xfrm>
            <a:off x="6987387" y="2537004"/>
            <a:ext cx="3557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 </a:t>
            </a:r>
            <a:r>
              <a:rPr lang="fr-FR" sz="1400" dirty="0">
                <a:latin typeface="Century Gothic" panose="020B0502020202020204" pitchFamily="34" charset="0"/>
              </a:rPr>
              <a:t>Je m’excuse et je répare </a:t>
            </a:r>
            <a:r>
              <a:rPr lang="fr-FR" sz="1200" dirty="0">
                <a:latin typeface="Century Gothic" panose="020B0502020202020204" pitchFamily="34" charset="0"/>
              </a:rPr>
              <a:t>(si possible).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7907EB87-4DAA-8990-5EA5-FDEEA8B49E29}"/>
              </a:ext>
            </a:extLst>
          </p:cNvPr>
          <p:cNvSpPr/>
          <p:nvPr/>
        </p:nvSpPr>
        <p:spPr>
          <a:xfrm>
            <a:off x="4286327" y="886627"/>
            <a:ext cx="3604060" cy="743792"/>
          </a:xfrm>
          <a:prstGeom prst="wedgeRoundRectCallout">
            <a:avLst>
              <a:gd name="adj1" fmla="val -37745"/>
              <a:gd name="adj2" fmla="val 145656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2FF18E1-BE57-2535-1AE1-4923F5EC0650}"/>
              </a:ext>
            </a:extLst>
          </p:cNvPr>
          <p:cNvSpPr txBox="1"/>
          <p:nvPr/>
        </p:nvSpPr>
        <p:spPr>
          <a:xfrm>
            <a:off x="4409767" y="1118098"/>
            <a:ext cx="40642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 </a:t>
            </a:r>
            <a:r>
              <a:rPr lang="fr-FR" sz="1400" dirty="0">
                <a:latin typeface="Century Gothic" panose="020B0502020202020204" pitchFamily="34" charset="0"/>
              </a:rPr>
              <a:t>Je suis mis à l’écart de mon groupe.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99980F3B-F87E-B2E8-A054-F0C0125B54AA}"/>
              </a:ext>
            </a:extLst>
          </p:cNvPr>
          <p:cNvSpPr/>
          <p:nvPr/>
        </p:nvSpPr>
        <p:spPr>
          <a:xfrm rot="16200000">
            <a:off x="1298761" y="-664534"/>
            <a:ext cx="887578" cy="2677685"/>
          </a:xfrm>
          <a:prstGeom prst="wedgeRoundRectCallout">
            <a:avLst>
              <a:gd name="adj1" fmla="val -189665"/>
              <a:gd name="adj2" fmla="val 82385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F76308-8078-6CDA-73E6-6221F05C8376}"/>
              </a:ext>
            </a:extLst>
          </p:cNvPr>
          <p:cNvSpPr txBox="1"/>
          <p:nvPr/>
        </p:nvSpPr>
        <p:spPr>
          <a:xfrm>
            <a:off x="455309" y="372470"/>
            <a:ext cx="2574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latin typeface="Century Gothic" panose="020B0502020202020204" pitchFamily="34" charset="0"/>
              </a:rPr>
              <a:t>Les conflits de l’école sont gérés par l’équipe enseignante et le personnel.</a:t>
            </a:r>
            <a:endParaRPr lang="fr-FR" sz="1100" i="1" dirty="0">
              <a:latin typeface="Century Gothic" panose="020B0502020202020204" pitchFamily="34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040F7095-227A-B1A2-85AE-59746CCC7766}"/>
              </a:ext>
            </a:extLst>
          </p:cNvPr>
          <p:cNvSpPr/>
          <p:nvPr/>
        </p:nvSpPr>
        <p:spPr>
          <a:xfrm>
            <a:off x="352103" y="5208975"/>
            <a:ext cx="10071500" cy="1103335"/>
          </a:xfrm>
          <a:prstGeom prst="round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E1C2A1C6-F246-1001-1C48-D42D26E5CB61}"/>
              </a:ext>
            </a:extLst>
          </p:cNvPr>
          <p:cNvSpPr/>
          <p:nvPr/>
        </p:nvSpPr>
        <p:spPr>
          <a:xfrm>
            <a:off x="352103" y="6457220"/>
            <a:ext cx="10071500" cy="813219"/>
          </a:xfrm>
          <a:prstGeom prst="round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23F6E60-1866-A9ED-0363-F49DEEDDED8D}"/>
              </a:ext>
            </a:extLst>
          </p:cNvPr>
          <p:cNvSpPr txBox="1"/>
          <p:nvPr/>
        </p:nvSpPr>
        <p:spPr>
          <a:xfrm>
            <a:off x="352103" y="5239247"/>
            <a:ext cx="100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Responsables légaux</a:t>
            </a:r>
            <a:endParaRPr lang="fr-FR" sz="1100" b="1" i="1" dirty="0">
              <a:latin typeface="Century Gothic" panose="020B0502020202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3F62A13-3154-A6E4-63E4-56C8D461AEC3}"/>
              </a:ext>
            </a:extLst>
          </p:cNvPr>
          <p:cNvSpPr txBox="1"/>
          <p:nvPr/>
        </p:nvSpPr>
        <p:spPr>
          <a:xfrm>
            <a:off x="345875" y="6457220"/>
            <a:ext cx="100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Elève</a:t>
            </a:r>
            <a:endParaRPr lang="fr-FR" sz="1100" b="1" i="1" dirty="0">
              <a:latin typeface="Century Gothic" panose="020B0502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19B8C68-7CB4-101A-4FA6-FB12EB6EF405}"/>
              </a:ext>
            </a:extLst>
          </p:cNvPr>
          <p:cNvSpPr txBox="1"/>
          <p:nvPr/>
        </p:nvSpPr>
        <p:spPr>
          <a:xfrm>
            <a:off x="428140" y="5508549"/>
            <a:ext cx="100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Date</a:t>
            </a:r>
          </a:p>
          <a:p>
            <a:endParaRPr lang="fr-FR" sz="1200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Signatures</a:t>
            </a:r>
            <a:endParaRPr lang="fr-FR" sz="1050" dirty="0">
              <a:latin typeface="Century Gothic" panose="020B0502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F155CD5-15EA-7A9F-A5F3-CEDBEC381792}"/>
              </a:ext>
            </a:extLst>
          </p:cNvPr>
          <p:cNvSpPr txBox="1"/>
          <p:nvPr/>
        </p:nvSpPr>
        <p:spPr>
          <a:xfrm>
            <a:off x="473440" y="6556106"/>
            <a:ext cx="100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Signature</a:t>
            </a:r>
            <a:endParaRPr lang="fr-FR" sz="10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8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BF398-5697-7720-FFE4-B272A2A81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C07E7F7-8447-4D1A-4E8D-888E72F0D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228"/>
            <a:ext cx="1833050" cy="181405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EF79E96-B63D-1A5E-999E-188F15480FF6}"/>
              </a:ext>
            </a:extLst>
          </p:cNvPr>
          <p:cNvSpPr txBox="1"/>
          <p:nvPr/>
        </p:nvSpPr>
        <p:spPr>
          <a:xfrm>
            <a:off x="1" y="162232"/>
            <a:ext cx="10691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Règlement de l’école Sainte Croix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6CE0BF-782B-D5DD-0A6B-02C2D0263423}"/>
              </a:ext>
            </a:extLst>
          </p:cNvPr>
          <p:cNvSpPr txBox="1"/>
          <p:nvPr/>
        </p:nvSpPr>
        <p:spPr>
          <a:xfrm>
            <a:off x="2020519" y="833700"/>
            <a:ext cx="8789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entury Gothic" panose="020B0502020202020204" pitchFamily="34" charset="0"/>
              </a:rPr>
              <a:t>Voici le règlement de l’école. Il est construit autour des 4 lois de l’école : elles sont essentielles pour notre vie collective tout au long de l’année.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Il pourra être complété suivant les spécificités de chaque classe.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Les indications en italique sont destinées aux responsables légaux.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La signature de ce document vous engage à le respecter.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5AF9FC9-2E2D-0E29-3CF2-49C67632BF69}"/>
              </a:ext>
            </a:extLst>
          </p:cNvPr>
          <p:cNvSpPr txBox="1"/>
          <p:nvPr/>
        </p:nvSpPr>
        <p:spPr>
          <a:xfrm>
            <a:off x="3686904" y="3036044"/>
            <a:ext cx="31266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L’adulte n’appartient à personne et travaille avec tout le monde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E4FBC0A-428B-563B-204D-22B17EF8BD82}"/>
              </a:ext>
            </a:extLst>
          </p:cNvPr>
          <p:cNvSpPr/>
          <p:nvPr/>
        </p:nvSpPr>
        <p:spPr>
          <a:xfrm>
            <a:off x="3031010" y="3036044"/>
            <a:ext cx="4631379" cy="101566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Bulle narrative : rectangle à coins arrondis 10">
            <a:extLst>
              <a:ext uri="{FF2B5EF4-FFF2-40B4-BE49-F238E27FC236}">
                <a16:creationId xmlns:a16="http://schemas.microsoft.com/office/drawing/2014/main" id="{483FA85B-55DB-A453-929E-7C7226131498}"/>
              </a:ext>
            </a:extLst>
          </p:cNvPr>
          <p:cNvSpPr/>
          <p:nvPr/>
        </p:nvSpPr>
        <p:spPr>
          <a:xfrm rot="16200000">
            <a:off x="237809" y="2629764"/>
            <a:ext cx="2031030" cy="1828221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C8F6C37-6D1F-FA7A-31D1-FCF89535BC41}"/>
              </a:ext>
            </a:extLst>
          </p:cNvPr>
          <p:cNvSpPr txBox="1"/>
          <p:nvPr/>
        </p:nvSpPr>
        <p:spPr>
          <a:xfrm>
            <a:off x="398204" y="2589350"/>
            <a:ext cx="18282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préviens l’adulte si je m’absente.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préviens l’école en cas d’absence et je remplis le coupon pour justifier l’absence de mon enfant.</a:t>
            </a:r>
          </a:p>
        </p:txBody>
      </p:sp>
      <p:sp>
        <p:nvSpPr>
          <p:cNvPr id="13" name="Bulle narrative : rectangle à coins arrondis 12">
            <a:extLst>
              <a:ext uri="{FF2B5EF4-FFF2-40B4-BE49-F238E27FC236}">
                <a16:creationId xmlns:a16="http://schemas.microsoft.com/office/drawing/2014/main" id="{648FE8DB-F4A8-CF56-5E71-AE5BAB9F19E4}"/>
              </a:ext>
            </a:extLst>
          </p:cNvPr>
          <p:cNvSpPr/>
          <p:nvPr/>
        </p:nvSpPr>
        <p:spPr>
          <a:xfrm rot="10800000">
            <a:off x="3511755" y="4583076"/>
            <a:ext cx="2682568" cy="814828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8F14FC8-56DD-C7FD-4787-72BE9A3C293F}"/>
              </a:ext>
            </a:extLst>
          </p:cNvPr>
          <p:cNvSpPr txBox="1"/>
          <p:nvPr/>
        </p:nvSpPr>
        <p:spPr>
          <a:xfrm>
            <a:off x="3633103" y="4696562"/>
            <a:ext cx="305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 range calmement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au signal de l’adulte.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5" name="Bulle narrative : rectangle à coins arrondis 14">
            <a:extLst>
              <a:ext uri="{FF2B5EF4-FFF2-40B4-BE49-F238E27FC236}">
                <a16:creationId xmlns:a16="http://schemas.microsoft.com/office/drawing/2014/main" id="{947C673F-7A2E-526D-A050-53A214CAE5FA}"/>
              </a:ext>
            </a:extLst>
          </p:cNvPr>
          <p:cNvSpPr/>
          <p:nvPr/>
        </p:nvSpPr>
        <p:spPr>
          <a:xfrm rot="5400000">
            <a:off x="8887910" y="2530952"/>
            <a:ext cx="1213290" cy="1828221"/>
          </a:xfrm>
          <a:prstGeom prst="wedgeRoundRectCallout">
            <a:avLst>
              <a:gd name="adj1" fmla="val 16812"/>
              <a:gd name="adj2" fmla="val 90943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A397AD1-A560-4414-95BC-14222512B26E}"/>
              </a:ext>
            </a:extLst>
          </p:cNvPr>
          <p:cNvSpPr txBox="1"/>
          <p:nvPr/>
        </p:nvSpPr>
        <p:spPr>
          <a:xfrm>
            <a:off x="8639436" y="3065073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J’obéis à l’adulte qui s’occupe de moi.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6DFBD72-3CAC-CF35-CFD1-0759438731D0}"/>
              </a:ext>
            </a:extLst>
          </p:cNvPr>
          <p:cNvSpPr txBox="1"/>
          <p:nvPr/>
        </p:nvSpPr>
        <p:spPr>
          <a:xfrm>
            <a:off x="1504335" y="6253316"/>
            <a:ext cx="87892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L’école est obligatoire à partir de l’âge de 3 ans.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Toute absence prolongée doit être notifiée par écrit et soumise à l’avis du directeur pour transmission à l’Inspection de l’Education Nationale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106ACE1-47BF-171A-75E7-CFFF77713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04" y="6207879"/>
            <a:ext cx="1106131" cy="77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25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DD115744-5E55-1380-B965-A56756A31E0D}"/>
              </a:ext>
            </a:extLst>
          </p:cNvPr>
          <p:cNvSpPr txBox="1"/>
          <p:nvPr/>
        </p:nvSpPr>
        <p:spPr>
          <a:xfrm>
            <a:off x="3686904" y="3198272"/>
            <a:ext cx="3126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Nous sommes à l’école pour travailler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A66A33E-84B8-5FA6-6342-16D2206B797D}"/>
              </a:ext>
            </a:extLst>
          </p:cNvPr>
          <p:cNvSpPr/>
          <p:nvPr/>
        </p:nvSpPr>
        <p:spPr>
          <a:xfrm>
            <a:off x="3031010" y="3036045"/>
            <a:ext cx="4631379" cy="1015663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407E5EDD-84D1-4609-BF46-AC3ECB7DD671}"/>
              </a:ext>
            </a:extLst>
          </p:cNvPr>
          <p:cNvSpPr/>
          <p:nvPr/>
        </p:nvSpPr>
        <p:spPr>
          <a:xfrm rot="16200000">
            <a:off x="-23479" y="2368475"/>
            <a:ext cx="2553610" cy="1828221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EA94BB2-F0FC-6DE7-6E4C-40D1954D6E23}"/>
              </a:ext>
            </a:extLst>
          </p:cNvPr>
          <p:cNvSpPr txBox="1"/>
          <p:nvPr/>
        </p:nvSpPr>
        <p:spPr>
          <a:xfrm>
            <a:off x="398207" y="2436199"/>
            <a:ext cx="182822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J’apporte chaque matin mon cahier rouge de correspondance.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consulte chaque jour son cahier rouge et/ou son agenda.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signe si besoin.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773685E9-5C83-617A-9EF1-4F81A02E7883}"/>
              </a:ext>
            </a:extLst>
          </p:cNvPr>
          <p:cNvSpPr/>
          <p:nvPr/>
        </p:nvSpPr>
        <p:spPr>
          <a:xfrm rot="10800000">
            <a:off x="3511754" y="4583077"/>
            <a:ext cx="3301807" cy="1121084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3A5A04-2140-38DE-7920-44DD55DEADD1}"/>
              </a:ext>
            </a:extLst>
          </p:cNvPr>
          <p:cNvSpPr txBox="1"/>
          <p:nvPr/>
        </p:nvSpPr>
        <p:spPr>
          <a:xfrm>
            <a:off x="3852070" y="4697343"/>
            <a:ext cx="30591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m’assois calmement à ma place avec mon matériel.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(trousse et cahiers pour la classe, goûter pour la garderie)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D76253E4-C336-2199-8EC7-6D5BFE7FAF31}"/>
              </a:ext>
            </a:extLst>
          </p:cNvPr>
          <p:cNvSpPr/>
          <p:nvPr/>
        </p:nvSpPr>
        <p:spPr>
          <a:xfrm rot="5400000">
            <a:off x="8273348" y="1916391"/>
            <a:ext cx="2442414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2E37C1-E108-DF35-7F79-41BA7FD07664}"/>
              </a:ext>
            </a:extLst>
          </p:cNvPr>
          <p:cNvSpPr txBox="1"/>
          <p:nvPr/>
        </p:nvSpPr>
        <p:spPr>
          <a:xfrm>
            <a:off x="8701779" y="1944664"/>
            <a:ext cx="182822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vérifie mon cartable en partant de la maison et de l’école.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vérifie le cartable de mon enfant tous les jours.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09769D02-A2CA-7B11-7430-F87B160DBDEC}"/>
              </a:ext>
            </a:extLst>
          </p:cNvPr>
          <p:cNvSpPr/>
          <p:nvPr/>
        </p:nvSpPr>
        <p:spPr>
          <a:xfrm>
            <a:off x="3790335" y="1506057"/>
            <a:ext cx="2836608" cy="1015663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67E6955-0E1B-898D-26F6-065D2D0E31C0}"/>
              </a:ext>
            </a:extLst>
          </p:cNvPr>
          <p:cNvSpPr txBox="1"/>
          <p:nvPr/>
        </p:nvSpPr>
        <p:spPr>
          <a:xfrm>
            <a:off x="3911544" y="1737530"/>
            <a:ext cx="2561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prends soin du matériel de ma classe et de l’école.</a:t>
            </a:r>
          </a:p>
        </p:txBody>
      </p:sp>
    </p:spTree>
    <p:extLst>
      <p:ext uri="{BB962C8B-B14F-4D97-AF65-F5344CB8AC3E}">
        <p14:creationId xmlns:p14="http://schemas.microsoft.com/office/powerpoint/2010/main" val="113688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D29DF-4F3C-A1D5-4E06-FE69ACE1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7777CAFE-FE6B-A7FC-CFA2-FF7CF9690763}"/>
              </a:ext>
            </a:extLst>
          </p:cNvPr>
          <p:cNvSpPr txBox="1"/>
          <p:nvPr/>
        </p:nvSpPr>
        <p:spPr>
          <a:xfrm>
            <a:off x="3686904" y="3198272"/>
            <a:ext cx="3126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Nous sommes à l’école pour travailler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AED21503-7D91-3A2B-FD9C-5D8AECF48C2B}"/>
              </a:ext>
            </a:extLst>
          </p:cNvPr>
          <p:cNvSpPr/>
          <p:nvPr/>
        </p:nvSpPr>
        <p:spPr>
          <a:xfrm>
            <a:off x="3031010" y="3036045"/>
            <a:ext cx="4631379" cy="1015663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E00D515B-AD41-61BE-7364-4628D11B5D87}"/>
              </a:ext>
            </a:extLst>
          </p:cNvPr>
          <p:cNvSpPr/>
          <p:nvPr/>
        </p:nvSpPr>
        <p:spPr>
          <a:xfrm rot="16200000">
            <a:off x="-23479" y="2368475"/>
            <a:ext cx="2553610" cy="1828221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D77B19D-44CB-75EC-4BA0-656ADDDF38FD}"/>
              </a:ext>
            </a:extLst>
          </p:cNvPr>
          <p:cNvSpPr txBox="1"/>
          <p:nvPr/>
        </p:nvSpPr>
        <p:spPr>
          <a:xfrm>
            <a:off x="398207" y="2436199"/>
            <a:ext cx="182822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J’apporte chaque matin mon cahier rouge de correspondance.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consulte chaque jour son cahier rouge et/ou son agenda.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Je signe si besoin.</a:t>
            </a: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057A00CE-E05C-A80B-548C-BB819B0C176D}"/>
              </a:ext>
            </a:extLst>
          </p:cNvPr>
          <p:cNvSpPr/>
          <p:nvPr/>
        </p:nvSpPr>
        <p:spPr>
          <a:xfrm rot="10800000">
            <a:off x="3511754" y="4583077"/>
            <a:ext cx="3301807" cy="1121084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17D91AF-04E3-1CF0-D140-DDA8EC0925C5}"/>
              </a:ext>
            </a:extLst>
          </p:cNvPr>
          <p:cNvSpPr txBox="1"/>
          <p:nvPr/>
        </p:nvSpPr>
        <p:spPr>
          <a:xfrm>
            <a:off x="3852070" y="4697343"/>
            <a:ext cx="30591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m’assois calmement à ma place avec mon matériel.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(trousse et cahiers pour la classe, goûter pour la garderie)</a:t>
            </a: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6F624769-71C6-572F-2620-9682604E504B}"/>
              </a:ext>
            </a:extLst>
          </p:cNvPr>
          <p:cNvSpPr/>
          <p:nvPr/>
        </p:nvSpPr>
        <p:spPr>
          <a:xfrm rot="5400000">
            <a:off x="8273348" y="1916391"/>
            <a:ext cx="2442414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97E969C-CD91-9441-B14D-1B7C771D8E52}"/>
              </a:ext>
            </a:extLst>
          </p:cNvPr>
          <p:cNvSpPr txBox="1"/>
          <p:nvPr/>
        </p:nvSpPr>
        <p:spPr>
          <a:xfrm>
            <a:off x="8701779" y="1944664"/>
            <a:ext cx="182822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vérifie mon cartable en partant de la maison et de l’école.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vérifie le cartable de mon enfant tous les jours.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9B54384E-6168-9DF0-90C7-C068601E52E2}"/>
              </a:ext>
            </a:extLst>
          </p:cNvPr>
          <p:cNvSpPr/>
          <p:nvPr/>
        </p:nvSpPr>
        <p:spPr>
          <a:xfrm>
            <a:off x="3790335" y="1506057"/>
            <a:ext cx="2836608" cy="1015663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01A1607-B993-4ED1-FAE0-99438A083E46}"/>
              </a:ext>
            </a:extLst>
          </p:cNvPr>
          <p:cNvSpPr txBox="1"/>
          <p:nvPr/>
        </p:nvSpPr>
        <p:spPr>
          <a:xfrm>
            <a:off x="3911544" y="1737530"/>
            <a:ext cx="2561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prends soin du matériel de ma classe et de l’école.</a:t>
            </a:r>
          </a:p>
        </p:txBody>
      </p:sp>
    </p:spTree>
    <p:extLst>
      <p:ext uri="{BB962C8B-B14F-4D97-AF65-F5344CB8AC3E}">
        <p14:creationId xmlns:p14="http://schemas.microsoft.com/office/powerpoint/2010/main" val="225806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DD115744-5E55-1380-B965-A56756A31E0D}"/>
              </a:ext>
            </a:extLst>
          </p:cNvPr>
          <p:cNvSpPr txBox="1"/>
          <p:nvPr/>
        </p:nvSpPr>
        <p:spPr>
          <a:xfrm>
            <a:off x="3686904" y="3198272"/>
            <a:ext cx="3126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6600"/>
                </a:solidFill>
                <a:latin typeface="Century Gothic" panose="020B0502020202020204" pitchFamily="34" charset="0"/>
              </a:rPr>
              <a:t>Je suis à la cantine pour manger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A66A33E-84B8-5FA6-6342-16D2206B797D}"/>
              </a:ext>
            </a:extLst>
          </p:cNvPr>
          <p:cNvSpPr/>
          <p:nvPr/>
        </p:nvSpPr>
        <p:spPr>
          <a:xfrm>
            <a:off x="2983227" y="3036046"/>
            <a:ext cx="4631379" cy="1015663"/>
          </a:xfrm>
          <a:prstGeom prst="roundRect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407E5EDD-84D1-4609-BF46-AC3ECB7DD671}"/>
              </a:ext>
            </a:extLst>
          </p:cNvPr>
          <p:cNvSpPr/>
          <p:nvPr/>
        </p:nvSpPr>
        <p:spPr>
          <a:xfrm rot="16200000">
            <a:off x="524985" y="2964722"/>
            <a:ext cx="1361118" cy="1828221"/>
          </a:xfrm>
          <a:prstGeom prst="wedgeRoundRectCallout">
            <a:avLst>
              <a:gd name="adj1" fmla="val -1394"/>
              <a:gd name="adj2" fmla="val 91749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EA94BB2-F0FC-6DE7-6E4C-40D1954D6E23}"/>
              </a:ext>
            </a:extLst>
          </p:cNvPr>
          <p:cNvSpPr txBox="1"/>
          <p:nvPr/>
        </p:nvSpPr>
        <p:spPr>
          <a:xfrm>
            <a:off x="291433" y="3509500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peux reprendre à manger si j’ai fini toute mon assiette.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773685E9-5C83-617A-9EF1-4F81A02E7883}"/>
              </a:ext>
            </a:extLst>
          </p:cNvPr>
          <p:cNvSpPr/>
          <p:nvPr/>
        </p:nvSpPr>
        <p:spPr>
          <a:xfrm rot="10800000">
            <a:off x="3277353" y="4701061"/>
            <a:ext cx="3301807" cy="1121084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3A5A04-2140-38DE-7920-44DD55DEADD1}"/>
              </a:ext>
            </a:extLst>
          </p:cNvPr>
          <p:cNvSpPr txBox="1"/>
          <p:nvPr/>
        </p:nvSpPr>
        <p:spPr>
          <a:xfrm>
            <a:off x="3602063" y="4892271"/>
            <a:ext cx="27709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peux reprendre une tranche de pain si j’ai mangé tout mon plat.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D76253E4-C336-2199-8EC7-6D5BFE7FAF31}"/>
              </a:ext>
            </a:extLst>
          </p:cNvPr>
          <p:cNvSpPr/>
          <p:nvPr/>
        </p:nvSpPr>
        <p:spPr>
          <a:xfrm rot="5400000">
            <a:off x="8744500" y="1795547"/>
            <a:ext cx="1529987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2E37C1-E108-DF35-7F79-41BA7FD07664}"/>
              </a:ext>
            </a:extLst>
          </p:cNvPr>
          <p:cNvSpPr txBox="1"/>
          <p:nvPr/>
        </p:nvSpPr>
        <p:spPr>
          <a:xfrm>
            <a:off x="8716718" y="2473515"/>
            <a:ext cx="1828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dois goûter à tout à la cantine.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09769D02-A2CA-7B11-7430-F87B160DBDEC}"/>
              </a:ext>
            </a:extLst>
          </p:cNvPr>
          <p:cNvSpPr/>
          <p:nvPr/>
        </p:nvSpPr>
        <p:spPr>
          <a:xfrm>
            <a:off x="4286326" y="1506058"/>
            <a:ext cx="2292834" cy="1015663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67E6955-0E1B-898D-26F6-065D2D0E31C0}"/>
              </a:ext>
            </a:extLst>
          </p:cNvPr>
          <p:cNvSpPr txBox="1"/>
          <p:nvPr/>
        </p:nvSpPr>
        <p:spPr>
          <a:xfrm>
            <a:off x="4409768" y="1737530"/>
            <a:ext cx="2169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 tiens correctement à table.</a:t>
            </a:r>
          </a:p>
        </p:txBody>
      </p:sp>
      <p:sp>
        <p:nvSpPr>
          <p:cNvPr id="2" name="Bulle narrative : rectangle à coins arrondis 1">
            <a:extLst>
              <a:ext uri="{FF2B5EF4-FFF2-40B4-BE49-F238E27FC236}">
                <a16:creationId xmlns:a16="http://schemas.microsoft.com/office/drawing/2014/main" id="{76A2B088-8438-1509-5209-C8DEF2B19947}"/>
              </a:ext>
            </a:extLst>
          </p:cNvPr>
          <p:cNvSpPr/>
          <p:nvPr/>
        </p:nvSpPr>
        <p:spPr>
          <a:xfrm rot="16200000">
            <a:off x="1258755" y="1291318"/>
            <a:ext cx="935797" cy="1828221"/>
          </a:xfrm>
          <a:prstGeom prst="wedgeRoundRectCallout">
            <a:avLst>
              <a:gd name="adj1" fmla="val -66407"/>
              <a:gd name="adj2" fmla="val 9497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35BE4B-4FED-2429-2F05-3606A5ACA689}"/>
              </a:ext>
            </a:extLst>
          </p:cNvPr>
          <p:cNvSpPr txBox="1"/>
          <p:nvPr/>
        </p:nvSpPr>
        <p:spPr>
          <a:xfrm>
            <a:off x="1084966" y="2051539"/>
            <a:ext cx="1828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chuchote.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4" name="Bulle narrative : rectangle à coins arrondis 3">
            <a:extLst>
              <a:ext uri="{FF2B5EF4-FFF2-40B4-BE49-F238E27FC236}">
                <a16:creationId xmlns:a16="http://schemas.microsoft.com/office/drawing/2014/main" id="{4898B257-64E4-1E8E-1219-84804B21B76F}"/>
              </a:ext>
            </a:extLst>
          </p:cNvPr>
          <p:cNvSpPr/>
          <p:nvPr/>
        </p:nvSpPr>
        <p:spPr>
          <a:xfrm rot="5400000">
            <a:off x="8744500" y="4115058"/>
            <a:ext cx="1529987" cy="1828221"/>
          </a:xfrm>
          <a:prstGeom prst="wedgeRoundRectCallout">
            <a:avLst>
              <a:gd name="adj1" fmla="val -60272"/>
              <a:gd name="adj2" fmla="val 106270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4CFFA30-ADB9-C6AD-1FD9-EA7798A15868}"/>
              </a:ext>
            </a:extLst>
          </p:cNvPr>
          <p:cNvSpPr txBox="1"/>
          <p:nvPr/>
        </p:nvSpPr>
        <p:spPr>
          <a:xfrm>
            <a:off x="8716718" y="4643689"/>
            <a:ext cx="1828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lève mon doigt pour appeler un adulte.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03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E226-A929-F128-768A-7A8B129AF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C47B6768-9280-C461-4C34-63A4214AA655}"/>
              </a:ext>
            </a:extLst>
          </p:cNvPr>
          <p:cNvSpPr txBox="1"/>
          <p:nvPr/>
        </p:nvSpPr>
        <p:spPr>
          <a:xfrm>
            <a:off x="3686904" y="3198272"/>
            <a:ext cx="3126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6600"/>
                </a:solidFill>
                <a:latin typeface="Century Gothic" panose="020B0502020202020204" pitchFamily="34" charset="0"/>
              </a:rPr>
              <a:t>Je suis à la cantine pour manger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9D3CE2E8-5C43-9DFF-F30F-5A7D91E59BA1}"/>
              </a:ext>
            </a:extLst>
          </p:cNvPr>
          <p:cNvSpPr/>
          <p:nvPr/>
        </p:nvSpPr>
        <p:spPr>
          <a:xfrm>
            <a:off x="2983227" y="3036046"/>
            <a:ext cx="4631379" cy="1015663"/>
          </a:xfrm>
          <a:prstGeom prst="roundRect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B957B0FF-B188-E4ED-1F6E-605B43CDEB78}"/>
              </a:ext>
            </a:extLst>
          </p:cNvPr>
          <p:cNvSpPr/>
          <p:nvPr/>
        </p:nvSpPr>
        <p:spPr>
          <a:xfrm rot="16200000">
            <a:off x="524985" y="2964722"/>
            <a:ext cx="1361118" cy="1828221"/>
          </a:xfrm>
          <a:prstGeom prst="wedgeRoundRectCallout">
            <a:avLst>
              <a:gd name="adj1" fmla="val -1394"/>
              <a:gd name="adj2" fmla="val 91749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8DA1C1-D3DB-0073-D5F8-9E2D651C4B5A}"/>
              </a:ext>
            </a:extLst>
          </p:cNvPr>
          <p:cNvSpPr txBox="1"/>
          <p:nvPr/>
        </p:nvSpPr>
        <p:spPr>
          <a:xfrm>
            <a:off x="291433" y="3509500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peux reprendre à manger si j’ai fini toute mon assiette.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1D73592A-006A-7C2D-2CAA-74E805F3513A}"/>
              </a:ext>
            </a:extLst>
          </p:cNvPr>
          <p:cNvSpPr/>
          <p:nvPr/>
        </p:nvSpPr>
        <p:spPr>
          <a:xfrm rot="10800000">
            <a:off x="3277353" y="4701061"/>
            <a:ext cx="3301807" cy="1121084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04DD1FE-4F65-8F03-15FE-CA9A1606D67B}"/>
              </a:ext>
            </a:extLst>
          </p:cNvPr>
          <p:cNvSpPr txBox="1"/>
          <p:nvPr/>
        </p:nvSpPr>
        <p:spPr>
          <a:xfrm>
            <a:off x="3602063" y="4892271"/>
            <a:ext cx="27709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peux reprendre une tranche de pain si j’ai mangé tout mon plat.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78526CA7-5ECD-BFE4-A0E4-B20C5F3CA1CC}"/>
              </a:ext>
            </a:extLst>
          </p:cNvPr>
          <p:cNvSpPr/>
          <p:nvPr/>
        </p:nvSpPr>
        <p:spPr>
          <a:xfrm rot="5400000">
            <a:off x="8744500" y="1795547"/>
            <a:ext cx="1529987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9BB2175-8139-E81F-F867-A32157665185}"/>
              </a:ext>
            </a:extLst>
          </p:cNvPr>
          <p:cNvSpPr txBox="1"/>
          <p:nvPr/>
        </p:nvSpPr>
        <p:spPr>
          <a:xfrm>
            <a:off x="8716718" y="2473515"/>
            <a:ext cx="1828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dois goûter à tout à la cantine.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F1D499FF-693C-67CD-5D2B-EBBF9D6C6F14}"/>
              </a:ext>
            </a:extLst>
          </p:cNvPr>
          <p:cNvSpPr/>
          <p:nvPr/>
        </p:nvSpPr>
        <p:spPr>
          <a:xfrm>
            <a:off x="4286326" y="1506058"/>
            <a:ext cx="2292834" cy="1015663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817A29E-CFAC-6B56-C098-645B098B89A8}"/>
              </a:ext>
            </a:extLst>
          </p:cNvPr>
          <p:cNvSpPr txBox="1"/>
          <p:nvPr/>
        </p:nvSpPr>
        <p:spPr>
          <a:xfrm>
            <a:off x="4409768" y="1737530"/>
            <a:ext cx="2169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 tiens correctement à table.</a:t>
            </a:r>
          </a:p>
        </p:txBody>
      </p:sp>
      <p:sp>
        <p:nvSpPr>
          <p:cNvPr id="2" name="Bulle narrative : rectangle à coins arrondis 1">
            <a:extLst>
              <a:ext uri="{FF2B5EF4-FFF2-40B4-BE49-F238E27FC236}">
                <a16:creationId xmlns:a16="http://schemas.microsoft.com/office/drawing/2014/main" id="{DF77F79B-01AF-4094-2595-E12A30F5599F}"/>
              </a:ext>
            </a:extLst>
          </p:cNvPr>
          <p:cNvSpPr/>
          <p:nvPr/>
        </p:nvSpPr>
        <p:spPr>
          <a:xfrm rot="16200000">
            <a:off x="1258755" y="1291318"/>
            <a:ext cx="935797" cy="1828221"/>
          </a:xfrm>
          <a:prstGeom prst="wedgeRoundRectCallout">
            <a:avLst>
              <a:gd name="adj1" fmla="val -66407"/>
              <a:gd name="adj2" fmla="val 94976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563BB40-403D-1048-80FD-80223CD40E4E}"/>
              </a:ext>
            </a:extLst>
          </p:cNvPr>
          <p:cNvSpPr txBox="1"/>
          <p:nvPr/>
        </p:nvSpPr>
        <p:spPr>
          <a:xfrm>
            <a:off x="1084966" y="2051539"/>
            <a:ext cx="1828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chuchote.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4" name="Bulle narrative : rectangle à coins arrondis 3">
            <a:extLst>
              <a:ext uri="{FF2B5EF4-FFF2-40B4-BE49-F238E27FC236}">
                <a16:creationId xmlns:a16="http://schemas.microsoft.com/office/drawing/2014/main" id="{B35AE612-8B71-0004-AD12-53E78D007C7B}"/>
              </a:ext>
            </a:extLst>
          </p:cNvPr>
          <p:cNvSpPr/>
          <p:nvPr/>
        </p:nvSpPr>
        <p:spPr>
          <a:xfrm rot="5400000">
            <a:off x="8744500" y="4115058"/>
            <a:ext cx="1529987" cy="1828221"/>
          </a:xfrm>
          <a:prstGeom prst="wedgeRoundRectCallout">
            <a:avLst>
              <a:gd name="adj1" fmla="val -60272"/>
              <a:gd name="adj2" fmla="val 106270"/>
              <a:gd name="adj3" fmla="val 16667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0C60435-0795-5E56-E3CB-03FDF645D7CD}"/>
              </a:ext>
            </a:extLst>
          </p:cNvPr>
          <p:cNvSpPr txBox="1"/>
          <p:nvPr/>
        </p:nvSpPr>
        <p:spPr>
          <a:xfrm>
            <a:off x="8716718" y="4643689"/>
            <a:ext cx="1828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lève mon doigt pour appeler un adulte.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45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DD115744-5E55-1380-B965-A56756A31E0D}"/>
              </a:ext>
            </a:extLst>
          </p:cNvPr>
          <p:cNvSpPr txBox="1"/>
          <p:nvPr/>
        </p:nvSpPr>
        <p:spPr>
          <a:xfrm>
            <a:off x="3735588" y="2940736"/>
            <a:ext cx="31266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Chacun a le droit d’être tranquille dans son corps, dans son cœur et dans ses affaires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A66A33E-84B8-5FA6-6342-16D2206B797D}"/>
              </a:ext>
            </a:extLst>
          </p:cNvPr>
          <p:cNvSpPr/>
          <p:nvPr/>
        </p:nvSpPr>
        <p:spPr>
          <a:xfrm>
            <a:off x="2983228" y="2858613"/>
            <a:ext cx="4631379" cy="152998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407E5EDD-84D1-4609-BF46-AC3ECB7DD671}"/>
              </a:ext>
            </a:extLst>
          </p:cNvPr>
          <p:cNvSpPr/>
          <p:nvPr/>
        </p:nvSpPr>
        <p:spPr>
          <a:xfrm rot="16200000">
            <a:off x="671399" y="3501395"/>
            <a:ext cx="1077217" cy="1982815"/>
          </a:xfrm>
          <a:prstGeom prst="wedgeRoundRectCallout">
            <a:avLst>
              <a:gd name="adj1" fmla="val 35286"/>
              <a:gd name="adj2" fmla="val 8772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EA94BB2-F0FC-6DE7-6E4C-40D1954D6E23}"/>
              </a:ext>
            </a:extLst>
          </p:cNvPr>
          <p:cNvSpPr txBox="1"/>
          <p:nvPr/>
        </p:nvSpPr>
        <p:spPr>
          <a:xfrm>
            <a:off x="320485" y="4147684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mets les papiers à la poubelle en respectant le tri.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773685E9-5C83-617A-9EF1-4F81A02E7883}"/>
              </a:ext>
            </a:extLst>
          </p:cNvPr>
          <p:cNvSpPr/>
          <p:nvPr/>
        </p:nvSpPr>
        <p:spPr>
          <a:xfrm rot="10800000">
            <a:off x="4952085" y="4980603"/>
            <a:ext cx="2247953" cy="2447621"/>
          </a:xfrm>
          <a:prstGeom prst="wedgeRoundRectCallout">
            <a:avLst>
              <a:gd name="adj1" fmla="val -13437"/>
              <a:gd name="adj2" fmla="val 67885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3A5A04-2140-38DE-7920-44DD55DEADD1}"/>
              </a:ext>
            </a:extLst>
          </p:cNvPr>
          <p:cNvSpPr txBox="1"/>
          <p:nvPr/>
        </p:nvSpPr>
        <p:spPr>
          <a:xfrm>
            <a:off x="5014452" y="5031413"/>
            <a:ext cx="2247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respecte les horaires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8h15 – 8h25 CE/CM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8h20 – 8h30 PS au CP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11h30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13h25 – 13h30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16h25 CE/CM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16h30 PS au CP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ne viens pas chercher et/ou amener mon enfant sur temps scolaire (sauf rdv en lien avec la scolarité)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D76253E4-C336-2199-8EC7-6D5BFE7FAF31}"/>
              </a:ext>
            </a:extLst>
          </p:cNvPr>
          <p:cNvSpPr/>
          <p:nvPr/>
        </p:nvSpPr>
        <p:spPr>
          <a:xfrm rot="5400000">
            <a:off x="8860828" y="1911876"/>
            <a:ext cx="1297330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2E37C1-E108-DF35-7F79-41BA7FD07664}"/>
              </a:ext>
            </a:extLst>
          </p:cNvPr>
          <p:cNvSpPr txBox="1"/>
          <p:nvPr/>
        </p:nvSpPr>
        <p:spPr>
          <a:xfrm>
            <a:off x="8716718" y="2177322"/>
            <a:ext cx="1828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Mes bijoux de valeur restent à la maison.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vérifie que mon enfant n’a pas de bijou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09769D02-A2CA-7B11-7430-F87B160DBDEC}"/>
              </a:ext>
            </a:extLst>
          </p:cNvPr>
          <p:cNvSpPr/>
          <p:nvPr/>
        </p:nvSpPr>
        <p:spPr>
          <a:xfrm>
            <a:off x="4159044" y="1423519"/>
            <a:ext cx="2271135" cy="935797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67E6955-0E1B-898D-26F6-065D2D0E31C0}"/>
              </a:ext>
            </a:extLst>
          </p:cNvPr>
          <p:cNvSpPr txBox="1"/>
          <p:nvPr/>
        </p:nvSpPr>
        <p:spPr>
          <a:xfrm>
            <a:off x="4320934" y="1531729"/>
            <a:ext cx="2062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J’apporte un goûter équilibré.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(privilégier les fruits)</a:t>
            </a:r>
            <a:endParaRPr lang="fr-FR" sz="1400" i="1" dirty="0">
              <a:latin typeface="Century Gothic" panose="020B0502020202020204" pitchFamily="34" charset="0"/>
            </a:endParaRPr>
          </a:p>
        </p:txBody>
      </p:sp>
      <p:sp>
        <p:nvSpPr>
          <p:cNvPr id="2" name="Bulle narrative : rectangle à coins arrondis 1">
            <a:extLst>
              <a:ext uri="{FF2B5EF4-FFF2-40B4-BE49-F238E27FC236}">
                <a16:creationId xmlns:a16="http://schemas.microsoft.com/office/drawing/2014/main" id="{76A2B088-8438-1509-5209-C8DEF2B19947}"/>
              </a:ext>
            </a:extLst>
          </p:cNvPr>
          <p:cNvSpPr/>
          <p:nvPr/>
        </p:nvSpPr>
        <p:spPr>
          <a:xfrm rot="16200000">
            <a:off x="2316253" y="44725"/>
            <a:ext cx="1474080" cy="1828221"/>
          </a:xfrm>
          <a:prstGeom prst="wedgeRoundRectCallout">
            <a:avLst>
              <a:gd name="adj1" fmla="val -113900"/>
              <a:gd name="adj2" fmla="val 4092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35BE4B-4FED-2429-2F05-3606A5ACA689}"/>
              </a:ext>
            </a:extLst>
          </p:cNvPr>
          <p:cNvSpPr txBox="1"/>
          <p:nvPr/>
        </p:nvSpPr>
        <p:spPr>
          <a:xfrm>
            <a:off x="2212776" y="285921"/>
            <a:ext cx="18282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n’apporte pas de jouet.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dois régulièrement vérifier le sac et les poches de mon enfant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4" name="Bulle narrative : rectangle à coins arrondis 3">
            <a:extLst>
              <a:ext uri="{FF2B5EF4-FFF2-40B4-BE49-F238E27FC236}">
                <a16:creationId xmlns:a16="http://schemas.microsoft.com/office/drawing/2014/main" id="{4898B257-64E4-1E8E-1219-84804B21B76F}"/>
              </a:ext>
            </a:extLst>
          </p:cNvPr>
          <p:cNvSpPr/>
          <p:nvPr/>
        </p:nvSpPr>
        <p:spPr>
          <a:xfrm rot="5400000">
            <a:off x="8712560" y="3798556"/>
            <a:ext cx="1836537" cy="1828221"/>
          </a:xfrm>
          <a:prstGeom prst="wedgeRoundRectCallout">
            <a:avLst>
              <a:gd name="adj1" fmla="val -60272"/>
              <a:gd name="adj2" fmla="val 10627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4CFFA30-ADB9-C6AD-1FD9-EA7798A15868}"/>
              </a:ext>
            </a:extLst>
          </p:cNvPr>
          <p:cNvSpPr txBox="1"/>
          <p:nvPr/>
        </p:nvSpPr>
        <p:spPr>
          <a:xfrm>
            <a:off x="8751415" y="3845663"/>
            <a:ext cx="18282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porte des chaussures qui tiennent aux pieds.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m’assure que mon enfant est bien chaussé et ne porte pas de chaussures à talons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7E4D473D-64EF-BEAA-0E83-16EAAAD2F62A}"/>
              </a:ext>
            </a:extLst>
          </p:cNvPr>
          <p:cNvSpPr/>
          <p:nvPr/>
        </p:nvSpPr>
        <p:spPr>
          <a:xfrm rot="5400000">
            <a:off x="8102750" y="-503530"/>
            <a:ext cx="1297330" cy="3344380"/>
          </a:xfrm>
          <a:prstGeom prst="wedgeRoundRectCallout">
            <a:avLst>
              <a:gd name="adj1" fmla="val 124524"/>
              <a:gd name="adj2" fmla="val 60997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0242846-D912-ADC3-EB9F-5700641A3C80}"/>
              </a:ext>
            </a:extLst>
          </p:cNvPr>
          <p:cNvSpPr txBox="1"/>
          <p:nvPr/>
        </p:nvSpPr>
        <p:spPr>
          <a:xfrm>
            <a:off x="7200038" y="652727"/>
            <a:ext cx="31138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partage les lieux et le matériel.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J’utilise le parking de l’école et celui du stade, je respecte le sens de circulation, je ne stationne pas sur l’arrêt minute, ni la place handicapée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22" name="Bulle narrative : rectangle à coins arrondis 21">
            <a:extLst>
              <a:ext uri="{FF2B5EF4-FFF2-40B4-BE49-F238E27FC236}">
                <a16:creationId xmlns:a16="http://schemas.microsoft.com/office/drawing/2014/main" id="{B168CF71-3161-BAD0-CA9C-AF2465F543BF}"/>
              </a:ext>
            </a:extLst>
          </p:cNvPr>
          <p:cNvSpPr/>
          <p:nvPr/>
        </p:nvSpPr>
        <p:spPr>
          <a:xfrm rot="5400000">
            <a:off x="8268922" y="5072033"/>
            <a:ext cx="1318945" cy="2990416"/>
          </a:xfrm>
          <a:prstGeom prst="wedgeRoundRectCallout">
            <a:avLst>
              <a:gd name="adj1" fmla="val -157497"/>
              <a:gd name="adj2" fmla="val 50947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281A0BA-04F2-C226-53A0-86E79A446C15}"/>
              </a:ext>
            </a:extLst>
          </p:cNvPr>
          <p:cNvSpPr txBox="1"/>
          <p:nvPr/>
        </p:nvSpPr>
        <p:spPr>
          <a:xfrm>
            <a:off x="7614607" y="6040498"/>
            <a:ext cx="280899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Au portail, j’attends calmement sans m’accrocher au grillage ni me cacher.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me présente au portail pour récupérer mon enfant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24" name="Bulle narrative : rectangle à coins arrondis 23">
            <a:extLst>
              <a:ext uri="{FF2B5EF4-FFF2-40B4-BE49-F238E27FC236}">
                <a16:creationId xmlns:a16="http://schemas.microsoft.com/office/drawing/2014/main" id="{BACC63BB-721D-1D53-7434-3D52A9DAC431}"/>
              </a:ext>
            </a:extLst>
          </p:cNvPr>
          <p:cNvSpPr/>
          <p:nvPr/>
        </p:nvSpPr>
        <p:spPr>
          <a:xfrm rot="10800000">
            <a:off x="3735588" y="4721691"/>
            <a:ext cx="1108082" cy="1414464"/>
          </a:xfrm>
          <a:prstGeom prst="wedgeRoundRectCallout">
            <a:avLst>
              <a:gd name="adj1" fmla="val -42961"/>
              <a:gd name="adj2" fmla="val 6909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AF81F2D-98CC-1F32-5E34-812E4BAE2E53}"/>
              </a:ext>
            </a:extLst>
          </p:cNvPr>
          <p:cNvSpPr txBox="1"/>
          <p:nvPr/>
        </p:nvSpPr>
        <p:spPr>
          <a:xfrm>
            <a:off x="3705436" y="4728698"/>
            <a:ext cx="13402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suis amical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avec mes camarades et les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Adultes.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" name="Bulle narrative : rectangle à coins arrondis 25">
            <a:extLst>
              <a:ext uri="{FF2B5EF4-FFF2-40B4-BE49-F238E27FC236}">
                <a16:creationId xmlns:a16="http://schemas.microsoft.com/office/drawing/2014/main" id="{014DA6AB-6D32-D5EC-FBF6-4DC1BE75F041}"/>
              </a:ext>
            </a:extLst>
          </p:cNvPr>
          <p:cNvSpPr/>
          <p:nvPr/>
        </p:nvSpPr>
        <p:spPr>
          <a:xfrm rot="10800000">
            <a:off x="2555189" y="6592530"/>
            <a:ext cx="2100307" cy="634183"/>
          </a:xfrm>
          <a:prstGeom prst="wedgeRoundRectCallout">
            <a:avLst>
              <a:gd name="adj1" fmla="val 1676"/>
              <a:gd name="adj2" fmla="val 37930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22A9F45-6AB5-207A-DB3A-0BB21B828A76}"/>
              </a:ext>
            </a:extLst>
          </p:cNvPr>
          <p:cNvSpPr txBox="1"/>
          <p:nvPr/>
        </p:nvSpPr>
        <p:spPr>
          <a:xfrm>
            <a:off x="2803986" y="6669530"/>
            <a:ext cx="1913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J’ai un langage sans insulte.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" name="Bulle narrative : rectangle à coins arrondis 27">
            <a:extLst>
              <a:ext uri="{FF2B5EF4-FFF2-40B4-BE49-F238E27FC236}">
                <a16:creationId xmlns:a16="http://schemas.microsoft.com/office/drawing/2014/main" id="{781A8FF4-5ADF-D95C-3353-0FFC1BD9ADF8}"/>
              </a:ext>
            </a:extLst>
          </p:cNvPr>
          <p:cNvSpPr/>
          <p:nvPr/>
        </p:nvSpPr>
        <p:spPr>
          <a:xfrm rot="16200000">
            <a:off x="606746" y="5588594"/>
            <a:ext cx="1361118" cy="1828221"/>
          </a:xfrm>
          <a:prstGeom prst="wedgeRoundRectCallout">
            <a:avLst>
              <a:gd name="adj1" fmla="val 147052"/>
              <a:gd name="adj2" fmla="val 10143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3F6713E4-8ECF-1E81-4BC9-2D678755218A}"/>
              </a:ext>
            </a:extLst>
          </p:cNvPr>
          <p:cNvSpPr txBox="1"/>
          <p:nvPr/>
        </p:nvSpPr>
        <p:spPr>
          <a:xfrm>
            <a:off x="373193" y="5964095"/>
            <a:ext cx="1828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ne porte pas de décolleté.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J’habille mon enfant en fonction de la météo et des activités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30" name="Bulle narrative : rectangle à coins arrondis 29">
            <a:extLst>
              <a:ext uri="{FF2B5EF4-FFF2-40B4-BE49-F238E27FC236}">
                <a16:creationId xmlns:a16="http://schemas.microsoft.com/office/drawing/2014/main" id="{981DC15A-DD6A-D7A1-129C-AB646488616F}"/>
              </a:ext>
            </a:extLst>
          </p:cNvPr>
          <p:cNvSpPr/>
          <p:nvPr/>
        </p:nvSpPr>
        <p:spPr>
          <a:xfrm rot="16200000">
            <a:off x="694872" y="2249822"/>
            <a:ext cx="1077217" cy="1982815"/>
          </a:xfrm>
          <a:prstGeom prst="wedgeRoundRectCallout">
            <a:avLst>
              <a:gd name="adj1" fmla="val 5165"/>
              <a:gd name="adj2" fmla="val 84751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B16E8DA-52FD-2330-8598-8FACA4E754D5}"/>
              </a:ext>
            </a:extLst>
          </p:cNvPr>
          <p:cNvSpPr txBox="1"/>
          <p:nvPr/>
        </p:nvSpPr>
        <p:spPr>
          <a:xfrm>
            <a:off x="373193" y="2798210"/>
            <a:ext cx="1828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pense à mes affaires dans le vestiaire et dans la cour.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32" name="Bulle narrative : rectangle à coins arrondis 31">
            <a:extLst>
              <a:ext uri="{FF2B5EF4-FFF2-40B4-BE49-F238E27FC236}">
                <a16:creationId xmlns:a16="http://schemas.microsoft.com/office/drawing/2014/main" id="{37BF5DD4-5DE4-C948-64E9-5F99F5AB68B6}"/>
              </a:ext>
            </a:extLst>
          </p:cNvPr>
          <p:cNvSpPr/>
          <p:nvPr/>
        </p:nvSpPr>
        <p:spPr>
          <a:xfrm rot="16200000">
            <a:off x="625868" y="581892"/>
            <a:ext cx="933176" cy="1828221"/>
          </a:xfrm>
          <a:prstGeom prst="wedgeRoundRectCallout">
            <a:avLst>
              <a:gd name="adj1" fmla="val -134446"/>
              <a:gd name="adj2" fmla="val 10465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BC0F855-FE73-114C-B0A9-15796758A82A}"/>
              </a:ext>
            </a:extLst>
          </p:cNvPr>
          <p:cNvSpPr txBox="1"/>
          <p:nvPr/>
        </p:nvSpPr>
        <p:spPr>
          <a:xfrm>
            <a:off x="251938" y="1093540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range le matériel et celui de l’école.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96FAA-F6DC-3B67-0011-6E4C1D4A8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B30C4CDC-4D3A-1CAC-42C1-E4810B6E8C95}"/>
              </a:ext>
            </a:extLst>
          </p:cNvPr>
          <p:cNvSpPr txBox="1"/>
          <p:nvPr/>
        </p:nvSpPr>
        <p:spPr>
          <a:xfrm>
            <a:off x="3735588" y="2940736"/>
            <a:ext cx="31266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Chacun a le droit d’être tranquille dans son corps, dans son cœur et dans ses affaires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E3F0251-8E5D-AD69-8AC2-6E9F4B2161A1}"/>
              </a:ext>
            </a:extLst>
          </p:cNvPr>
          <p:cNvSpPr/>
          <p:nvPr/>
        </p:nvSpPr>
        <p:spPr>
          <a:xfrm>
            <a:off x="2983228" y="2858613"/>
            <a:ext cx="4631379" cy="152998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3B3BAE2F-85EE-3E63-47DE-18757F200BF0}"/>
              </a:ext>
            </a:extLst>
          </p:cNvPr>
          <p:cNvSpPr/>
          <p:nvPr/>
        </p:nvSpPr>
        <p:spPr>
          <a:xfrm rot="16200000">
            <a:off x="671399" y="3501395"/>
            <a:ext cx="1077217" cy="1982815"/>
          </a:xfrm>
          <a:prstGeom prst="wedgeRoundRectCallout">
            <a:avLst>
              <a:gd name="adj1" fmla="val 35286"/>
              <a:gd name="adj2" fmla="val 8772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EC61256-5844-F4BC-3AD0-01FD6AAFA4E7}"/>
              </a:ext>
            </a:extLst>
          </p:cNvPr>
          <p:cNvSpPr txBox="1"/>
          <p:nvPr/>
        </p:nvSpPr>
        <p:spPr>
          <a:xfrm>
            <a:off x="320485" y="4147684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mets les papiers à la poubelle en respectant le tri.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353FC551-E644-C42A-32A5-992DBE64A833}"/>
              </a:ext>
            </a:extLst>
          </p:cNvPr>
          <p:cNvSpPr/>
          <p:nvPr/>
        </p:nvSpPr>
        <p:spPr>
          <a:xfrm rot="10800000">
            <a:off x="4952085" y="4980603"/>
            <a:ext cx="2247953" cy="2447621"/>
          </a:xfrm>
          <a:prstGeom prst="wedgeRoundRectCallout">
            <a:avLst>
              <a:gd name="adj1" fmla="val -13437"/>
              <a:gd name="adj2" fmla="val 67885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0606CE9-61BE-6078-FAF7-2AF6935237BD}"/>
              </a:ext>
            </a:extLst>
          </p:cNvPr>
          <p:cNvSpPr txBox="1"/>
          <p:nvPr/>
        </p:nvSpPr>
        <p:spPr>
          <a:xfrm>
            <a:off x="5014452" y="5031413"/>
            <a:ext cx="2247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respecte les horaires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8h15 – 8h25 CE/CM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8h20 – 8h30 PS au CP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11h30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13h25 – 13h30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16h25 CE/CM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16h30 PS au CP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ne viens pas chercher et/ou amener mon enfant sur temps scolaire (sauf rdv en lien avec la scolarité)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1FFB7B24-A43C-A4E5-840F-56BD6847B0E1}"/>
              </a:ext>
            </a:extLst>
          </p:cNvPr>
          <p:cNvSpPr/>
          <p:nvPr/>
        </p:nvSpPr>
        <p:spPr>
          <a:xfrm rot="5400000">
            <a:off x="8860828" y="1911876"/>
            <a:ext cx="1297330" cy="1828221"/>
          </a:xfrm>
          <a:prstGeom prst="wedgeRoundRectCallout">
            <a:avLst>
              <a:gd name="adj1" fmla="val 31304"/>
              <a:gd name="adj2" fmla="val 9659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EF583D3-3FEA-78DC-834F-AB0B12C86289}"/>
              </a:ext>
            </a:extLst>
          </p:cNvPr>
          <p:cNvSpPr txBox="1"/>
          <p:nvPr/>
        </p:nvSpPr>
        <p:spPr>
          <a:xfrm>
            <a:off x="8716718" y="2177322"/>
            <a:ext cx="1828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Mes bijoux de valeur restent à la maison.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vérifie que mon enfant n’a pas de bijou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F1D2A429-1732-CD4D-41C1-9B91A67ABAE4}"/>
              </a:ext>
            </a:extLst>
          </p:cNvPr>
          <p:cNvSpPr/>
          <p:nvPr/>
        </p:nvSpPr>
        <p:spPr>
          <a:xfrm>
            <a:off x="4159044" y="1423519"/>
            <a:ext cx="2271135" cy="935797"/>
          </a:xfrm>
          <a:prstGeom prst="wedgeRoundRectCallout">
            <a:avLst>
              <a:gd name="adj1" fmla="val -11146"/>
              <a:gd name="adj2" fmla="val 9013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681F10E-77D7-8DDC-D521-1649ED1F9708}"/>
              </a:ext>
            </a:extLst>
          </p:cNvPr>
          <p:cNvSpPr txBox="1"/>
          <p:nvPr/>
        </p:nvSpPr>
        <p:spPr>
          <a:xfrm>
            <a:off x="4320934" y="1531729"/>
            <a:ext cx="2062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J’apporte un goûter équilibré.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(privilégier les fruits)</a:t>
            </a:r>
            <a:endParaRPr lang="fr-FR" sz="1400" i="1" dirty="0">
              <a:latin typeface="Century Gothic" panose="020B0502020202020204" pitchFamily="34" charset="0"/>
            </a:endParaRPr>
          </a:p>
        </p:txBody>
      </p:sp>
      <p:sp>
        <p:nvSpPr>
          <p:cNvPr id="2" name="Bulle narrative : rectangle à coins arrondis 1">
            <a:extLst>
              <a:ext uri="{FF2B5EF4-FFF2-40B4-BE49-F238E27FC236}">
                <a16:creationId xmlns:a16="http://schemas.microsoft.com/office/drawing/2014/main" id="{E1B0F0DF-F952-25C9-7CE6-63F55557595A}"/>
              </a:ext>
            </a:extLst>
          </p:cNvPr>
          <p:cNvSpPr/>
          <p:nvPr/>
        </p:nvSpPr>
        <p:spPr>
          <a:xfrm rot="16200000">
            <a:off x="2316253" y="44725"/>
            <a:ext cx="1474080" cy="1828221"/>
          </a:xfrm>
          <a:prstGeom prst="wedgeRoundRectCallout">
            <a:avLst>
              <a:gd name="adj1" fmla="val -113900"/>
              <a:gd name="adj2" fmla="val 4092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5E0572-E033-AD91-5BCF-02DC9ECF1C45}"/>
              </a:ext>
            </a:extLst>
          </p:cNvPr>
          <p:cNvSpPr txBox="1"/>
          <p:nvPr/>
        </p:nvSpPr>
        <p:spPr>
          <a:xfrm>
            <a:off x="2212776" y="285921"/>
            <a:ext cx="18282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n’apporte pas de jouet.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Je dois régulièrement vérifier le sac et les poches de mon enfant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4" name="Bulle narrative : rectangle à coins arrondis 3">
            <a:extLst>
              <a:ext uri="{FF2B5EF4-FFF2-40B4-BE49-F238E27FC236}">
                <a16:creationId xmlns:a16="http://schemas.microsoft.com/office/drawing/2014/main" id="{65EEF2B7-C7EB-D964-450A-1A5A65956748}"/>
              </a:ext>
            </a:extLst>
          </p:cNvPr>
          <p:cNvSpPr/>
          <p:nvPr/>
        </p:nvSpPr>
        <p:spPr>
          <a:xfrm rot="5400000">
            <a:off x="8712560" y="3798556"/>
            <a:ext cx="1836537" cy="1828221"/>
          </a:xfrm>
          <a:prstGeom prst="wedgeRoundRectCallout">
            <a:avLst>
              <a:gd name="adj1" fmla="val -60272"/>
              <a:gd name="adj2" fmla="val 10627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71BF33F-1889-A562-8F95-BD78B688555D}"/>
              </a:ext>
            </a:extLst>
          </p:cNvPr>
          <p:cNvSpPr txBox="1"/>
          <p:nvPr/>
        </p:nvSpPr>
        <p:spPr>
          <a:xfrm>
            <a:off x="8751415" y="3845663"/>
            <a:ext cx="18282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porte des chaussures qui tiennent aux pieds.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m’assure que mon enfant est bien chaussé et ne porte pas de chaussures à talons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6" name="Bulle narrative : rectangle à coins arrondis 5">
            <a:extLst>
              <a:ext uri="{FF2B5EF4-FFF2-40B4-BE49-F238E27FC236}">
                <a16:creationId xmlns:a16="http://schemas.microsoft.com/office/drawing/2014/main" id="{85890EBE-9CF7-9D60-2D4A-80299A4F9909}"/>
              </a:ext>
            </a:extLst>
          </p:cNvPr>
          <p:cNvSpPr/>
          <p:nvPr/>
        </p:nvSpPr>
        <p:spPr>
          <a:xfrm rot="5400000">
            <a:off x="8102750" y="-503530"/>
            <a:ext cx="1297330" cy="3344380"/>
          </a:xfrm>
          <a:prstGeom prst="wedgeRoundRectCallout">
            <a:avLst>
              <a:gd name="adj1" fmla="val 124524"/>
              <a:gd name="adj2" fmla="val 60997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B98B6C4-A4E5-A04C-4DAD-BA8D6C1196F0}"/>
              </a:ext>
            </a:extLst>
          </p:cNvPr>
          <p:cNvSpPr txBox="1"/>
          <p:nvPr/>
        </p:nvSpPr>
        <p:spPr>
          <a:xfrm>
            <a:off x="7200038" y="652727"/>
            <a:ext cx="31138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partage les lieux et le matériel.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J’utilise le parking de l’école et celui du stade, je respecte le sens de circulation, je ne stationne pas sur l’arrêt minute, ni la place handicapée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22" name="Bulle narrative : rectangle à coins arrondis 21">
            <a:extLst>
              <a:ext uri="{FF2B5EF4-FFF2-40B4-BE49-F238E27FC236}">
                <a16:creationId xmlns:a16="http://schemas.microsoft.com/office/drawing/2014/main" id="{A8FC0A34-ECF6-7C0F-C742-70FFF2F80A65}"/>
              </a:ext>
            </a:extLst>
          </p:cNvPr>
          <p:cNvSpPr/>
          <p:nvPr/>
        </p:nvSpPr>
        <p:spPr>
          <a:xfrm rot="5400000">
            <a:off x="8268922" y="5072033"/>
            <a:ext cx="1318945" cy="2990416"/>
          </a:xfrm>
          <a:prstGeom prst="wedgeRoundRectCallout">
            <a:avLst>
              <a:gd name="adj1" fmla="val -157497"/>
              <a:gd name="adj2" fmla="val 50947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363DDFA-7E3E-F482-58BB-2F0C2AA9B5BE}"/>
              </a:ext>
            </a:extLst>
          </p:cNvPr>
          <p:cNvSpPr txBox="1"/>
          <p:nvPr/>
        </p:nvSpPr>
        <p:spPr>
          <a:xfrm>
            <a:off x="7614607" y="6040498"/>
            <a:ext cx="280899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Au portail, j’attends calmement sans m’accrocher au grillage ni me cacher.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Je me présente au portail pour récupérer mon enfant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24" name="Bulle narrative : rectangle à coins arrondis 23">
            <a:extLst>
              <a:ext uri="{FF2B5EF4-FFF2-40B4-BE49-F238E27FC236}">
                <a16:creationId xmlns:a16="http://schemas.microsoft.com/office/drawing/2014/main" id="{281CFFA5-F578-5D98-27E4-53A292CB0C3C}"/>
              </a:ext>
            </a:extLst>
          </p:cNvPr>
          <p:cNvSpPr/>
          <p:nvPr/>
        </p:nvSpPr>
        <p:spPr>
          <a:xfrm rot="10800000">
            <a:off x="3735588" y="4721691"/>
            <a:ext cx="1108082" cy="1414464"/>
          </a:xfrm>
          <a:prstGeom prst="wedgeRoundRectCallout">
            <a:avLst>
              <a:gd name="adj1" fmla="val -42961"/>
              <a:gd name="adj2" fmla="val 6909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734DB13-CA2D-8968-F22E-385E98F2E224}"/>
              </a:ext>
            </a:extLst>
          </p:cNvPr>
          <p:cNvSpPr txBox="1"/>
          <p:nvPr/>
        </p:nvSpPr>
        <p:spPr>
          <a:xfrm>
            <a:off x="3705436" y="4728698"/>
            <a:ext cx="13402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suis amical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avec mes camarades et les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Adultes.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" name="Bulle narrative : rectangle à coins arrondis 25">
            <a:extLst>
              <a:ext uri="{FF2B5EF4-FFF2-40B4-BE49-F238E27FC236}">
                <a16:creationId xmlns:a16="http://schemas.microsoft.com/office/drawing/2014/main" id="{87093D94-4BB5-6666-2E55-5ACA3758C5F1}"/>
              </a:ext>
            </a:extLst>
          </p:cNvPr>
          <p:cNvSpPr/>
          <p:nvPr/>
        </p:nvSpPr>
        <p:spPr>
          <a:xfrm rot="10800000">
            <a:off x="2555189" y="6592530"/>
            <a:ext cx="2100307" cy="634183"/>
          </a:xfrm>
          <a:prstGeom prst="wedgeRoundRectCallout">
            <a:avLst>
              <a:gd name="adj1" fmla="val 1676"/>
              <a:gd name="adj2" fmla="val 37930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A605C53-3DE2-B14D-F8AC-5BE6A3D81889}"/>
              </a:ext>
            </a:extLst>
          </p:cNvPr>
          <p:cNvSpPr txBox="1"/>
          <p:nvPr/>
        </p:nvSpPr>
        <p:spPr>
          <a:xfrm>
            <a:off x="2803986" y="6669530"/>
            <a:ext cx="1913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J’ai un langage sans insulte.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" name="Bulle narrative : rectangle à coins arrondis 27">
            <a:extLst>
              <a:ext uri="{FF2B5EF4-FFF2-40B4-BE49-F238E27FC236}">
                <a16:creationId xmlns:a16="http://schemas.microsoft.com/office/drawing/2014/main" id="{A4C59249-45E3-919D-9A77-AE61714949A0}"/>
              </a:ext>
            </a:extLst>
          </p:cNvPr>
          <p:cNvSpPr/>
          <p:nvPr/>
        </p:nvSpPr>
        <p:spPr>
          <a:xfrm rot="16200000">
            <a:off x="606746" y="5588594"/>
            <a:ext cx="1361118" cy="1828221"/>
          </a:xfrm>
          <a:prstGeom prst="wedgeRoundRectCallout">
            <a:avLst>
              <a:gd name="adj1" fmla="val 147052"/>
              <a:gd name="adj2" fmla="val 101430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23E409B0-FA8F-7FB9-1C32-7829AE821DDA}"/>
              </a:ext>
            </a:extLst>
          </p:cNvPr>
          <p:cNvSpPr txBox="1"/>
          <p:nvPr/>
        </p:nvSpPr>
        <p:spPr>
          <a:xfrm>
            <a:off x="373193" y="5964095"/>
            <a:ext cx="1828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ne porte pas de décolleté.</a:t>
            </a:r>
          </a:p>
          <a:p>
            <a:r>
              <a:rPr lang="fr-FR" sz="1200" i="1" dirty="0">
                <a:solidFill>
                  <a:prstClr val="black"/>
                </a:solidFill>
                <a:latin typeface="Century Gothic" panose="020B0502020202020204" pitchFamily="34" charset="0"/>
              </a:rPr>
              <a:t>J’habille mon enfant en fonction de la météo et des activités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30" name="Bulle narrative : rectangle à coins arrondis 29">
            <a:extLst>
              <a:ext uri="{FF2B5EF4-FFF2-40B4-BE49-F238E27FC236}">
                <a16:creationId xmlns:a16="http://schemas.microsoft.com/office/drawing/2014/main" id="{9393A9C0-C6D3-0866-D258-EAAC0E9A7AAE}"/>
              </a:ext>
            </a:extLst>
          </p:cNvPr>
          <p:cNvSpPr/>
          <p:nvPr/>
        </p:nvSpPr>
        <p:spPr>
          <a:xfrm rot="16200000">
            <a:off x="694872" y="2249822"/>
            <a:ext cx="1077217" cy="1982815"/>
          </a:xfrm>
          <a:prstGeom prst="wedgeRoundRectCallout">
            <a:avLst>
              <a:gd name="adj1" fmla="val 5165"/>
              <a:gd name="adj2" fmla="val 84751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8D14018-D06B-B1F6-28BC-E7E78C1EDEA9}"/>
              </a:ext>
            </a:extLst>
          </p:cNvPr>
          <p:cNvSpPr txBox="1"/>
          <p:nvPr/>
        </p:nvSpPr>
        <p:spPr>
          <a:xfrm>
            <a:off x="373193" y="2798210"/>
            <a:ext cx="1828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pense à mes affaires dans le vestiaire et dans la cour.</a:t>
            </a:r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32" name="Bulle narrative : rectangle à coins arrondis 31">
            <a:extLst>
              <a:ext uri="{FF2B5EF4-FFF2-40B4-BE49-F238E27FC236}">
                <a16:creationId xmlns:a16="http://schemas.microsoft.com/office/drawing/2014/main" id="{F63AA62B-1BFB-DB79-9E8B-A14B28900170}"/>
              </a:ext>
            </a:extLst>
          </p:cNvPr>
          <p:cNvSpPr/>
          <p:nvPr/>
        </p:nvSpPr>
        <p:spPr>
          <a:xfrm rot="16200000">
            <a:off x="625868" y="581892"/>
            <a:ext cx="933176" cy="1828221"/>
          </a:xfrm>
          <a:prstGeom prst="wedgeRoundRectCallout">
            <a:avLst>
              <a:gd name="adj1" fmla="val -134446"/>
              <a:gd name="adj2" fmla="val 104656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FB5226E-F613-5149-0B91-D59696F29224}"/>
              </a:ext>
            </a:extLst>
          </p:cNvPr>
          <p:cNvSpPr txBox="1"/>
          <p:nvPr/>
        </p:nvSpPr>
        <p:spPr>
          <a:xfrm>
            <a:off x="251938" y="1093540"/>
            <a:ext cx="1828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Je range le matériel et celui de l’école.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6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DD115744-5E55-1380-B965-A56756A31E0D}"/>
              </a:ext>
            </a:extLst>
          </p:cNvPr>
          <p:cNvSpPr txBox="1"/>
          <p:nvPr/>
        </p:nvSpPr>
        <p:spPr>
          <a:xfrm>
            <a:off x="3657408" y="2578840"/>
            <a:ext cx="3126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CC00"/>
                </a:solidFill>
                <a:latin typeface="Century Gothic" panose="020B0502020202020204" pitchFamily="34" charset="0"/>
              </a:rPr>
              <a:t>Sanctions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A66A33E-84B8-5FA6-6342-16D2206B797D}"/>
              </a:ext>
            </a:extLst>
          </p:cNvPr>
          <p:cNvSpPr/>
          <p:nvPr/>
        </p:nvSpPr>
        <p:spPr>
          <a:xfrm>
            <a:off x="3901476" y="2416614"/>
            <a:ext cx="2677684" cy="743791"/>
          </a:xfrm>
          <a:prstGeom prst="roundRect">
            <a:avLst/>
          </a:prstGeom>
          <a:noFill/>
          <a:ln w="28575"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407E5EDD-84D1-4609-BF46-AC3ECB7DD671}"/>
              </a:ext>
            </a:extLst>
          </p:cNvPr>
          <p:cNvSpPr/>
          <p:nvPr/>
        </p:nvSpPr>
        <p:spPr>
          <a:xfrm rot="16200000">
            <a:off x="1010387" y="1551225"/>
            <a:ext cx="1361118" cy="2677685"/>
          </a:xfrm>
          <a:prstGeom prst="wedgeRoundRectCallout">
            <a:avLst>
              <a:gd name="adj1" fmla="val -3561"/>
              <a:gd name="adj2" fmla="val 77979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EA94BB2-F0FC-6DE7-6E4C-40D1954D6E23}"/>
              </a:ext>
            </a:extLst>
          </p:cNvPr>
          <p:cNvSpPr txBox="1"/>
          <p:nvPr/>
        </p:nvSpPr>
        <p:spPr>
          <a:xfrm>
            <a:off x="403706" y="2351458"/>
            <a:ext cx="25744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</a:t>
            </a:r>
            <a:r>
              <a:rPr lang="fr-FR" sz="1400" dirty="0">
                <a:latin typeface="Century Gothic" panose="020B0502020202020204" pitchFamily="34" charset="0"/>
              </a:rPr>
              <a:t>Je suis exclu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La cantine et la garderie sont des services et votre enfant peut en être exclu s’il gêne leur bon fonctionnement.</a:t>
            </a:r>
            <a:endParaRPr lang="fr-FR" sz="1100" i="1" dirty="0">
              <a:latin typeface="Century Gothic" panose="020B0502020202020204" pitchFamily="34" charset="0"/>
            </a:endParaRPr>
          </a:p>
        </p:txBody>
      </p:sp>
      <p:sp>
        <p:nvSpPr>
          <p:cNvPr id="14" name="Bulle narrative : rectangle à coins arrondis 13">
            <a:extLst>
              <a:ext uri="{FF2B5EF4-FFF2-40B4-BE49-F238E27FC236}">
                <a16:creationId xmlns:a16="http://schemas.microsoft.com/office/drawing/2014/main" id="{773685E9-5C83-617A-9EF1-4F81A02E7883}"/>
              </a:ext>
            </a:extLst>
          </p:cNvPr>
          <p:cNvSpPr/>
          <p:nvPr/>
        </p:nvSpPr>
        <p:spPr>
          <a:xfrm rot="10800000">
            <a:off x="3274139" y="3908034"/>
            <a:ext cx="6070059" cy="628211"/>
          </a:xfrm>
          <a:prstGeom prst="wedgeRoundRectCallout">
            <a:avLst>
              <a:gd name="adj1" fmla="val 11028"/>
              <a:gd name="adj2" fmla="val 151277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3A5A04-2140-38DE-7920-44DD55DEADD1}"/>
              </a:ext>
            </a:extLst>
          </p:cNvPr>
          <p:cNvSpPr txBox="1"/>
          <p:nvPr/>
        </p:nvSpPr>
        <p:spPr>
          <a:xfrm>
            <a:off x="3274142" y="4068317"/>
            <a:ext cx="6070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</a:t>
            </a:r>
            <a:r>
              <a:rPr lang="fr-FR" sz="1400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latin typeface="Century Gothic" panose="020B0502020202020204" pitchFamily="34" charset="0"/>
              </a:rPr>
              <a:t>J’ai un mot dans mon cahier rouge à destination de mes parents.</a:t>
            </a:r>
            <a:endParaRPr lang="fr-FR" sz="1200" i="1" dirty="0">
              <a:latin typeface="Century Gothic" panose="020B0502020202020204" pitchFamily="34" charset="0"/>
            </a:endParaRPr>
          </a:p>
        </p:txBody>
      </p:sp>
      <p:sp>
        <p:nvSpPr>
          <p:cNvPr id="16" name="Bulle narrative : rectangle à coins arrondis 15">
            <a:extLst>
              <a:ext uri="{FF2B5EF4-FFF2-40B4-BE49-F238E27FC236}">
                <a16:creationId xmlns:a16="http://schemas.microsoft.com/office/drawing/2014/main" id="{D76253E4-C336-2199-8EC7-6D5BFE7FAF31}"/>
              </a:ext>
            </a:extLst>
          </p:cNvPr>
          <p:cNvSpPr/>
          <p:nvPr/>
        </p:nvSpPr>
        <p:spPr>
          <a:xfrm rot="5400000">
            <a:off x="8391390" y="964234"/>
            <a:ext cx="628210" cy="3436218"/>
          </a:xfrm>
          <a:prstGeom prst="wedgeRoundRectCallout">
            <a:avLst>
              <a:gd name="adj1" fmla="val 12522"/>
              <a:gd name="adj2" fmla="val 59678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2E37C1-E108-DF35-7F79-41BA7FD07664}"/>
              </a:ext>
            </a:extLst>
          </p:cNvPr>
          <p:cNvSpPr txBox="1"/>
          <p:nvPr/>
        </p:nvSpPr>
        <p:spPr>
          <a:xfrm>
            <a:off x="6987387" y="2537004"/>
            <a:ext cx="3557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 </a:t>
            </a:r>
            <a:r>
              <a:rPr lang="fr-FR" sz="1400" dirty="0">
                <a:latin typeface="Century Gothic" panose="020B0502020202020204" pitchFamily="34" charset="0"/>
              </a:rPr>
              <a:t>Je m’excuse et je répare </a:t>
            </a:r>
            <a:r>
              <a:rPr lang="fr-FR" sz="1200" dirty="0">
                <a:latin typeface="Century Gothic" panose="020B0502020202020204" pitchFamily="34" charset="0"/>
              </a:rPr>
              <a:t>(si possible).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18" name="Bulle narrative : rectangle à coins arrondis 17">
            <a:extLst>
              <a:ext uri="{FF2B5EF4-FFF2-40B4-BE49-F238E27FC236}">
                <a16:creationId xmlns:a16="http://schemas.microsoft.com/office/drawing/2014/main" id="{09769D02-A2CA-7B11-7430-F87B160DBDEC}"/>
              </a:ext>
            </a:extLst>
          </p:cNvPr>
          <p:cNvSpPr/>
          <p:nvPr/>
        </p:nvSpPr>
        <p:spPr>
          <a:xfrm>
            <a:off x="4286327" y="886627"/>
            <a:ext cx="3604060" cy="743792"/>
          </a:xfrm>
          <a:prstGeom prst="wedgeRoundRectCallout">
            <a:avLst>
              <a:gd name="adj1" fmla="val -37745"/>
              <a:gd name="adj2" fmla="val 145656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67E6955-0E1B-898D-26F6-065D2D0E31C0}"/>
              </a:ext>
            </a:extLst>
          </p:cNvPr>
          <p:cNvSpPr txBox="1"/>
          <p:nvPr/>
        </p:nvSpPr>
        <p:spPr>
          <a:xfrm>
            <a:off x="4409767" y="1118098"/>
            <a:ext cx="40642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sym typeface="Wingdings" panose="05000000000000000000" pitchFamily="2" charset="2"/>
              </a:rPr>
              <a:t> </a:t>
            </a:r>
            <a:r>
              <a:rPr lang="fr-FR" sz="1400" dirty="0">
                <a:latin typeface="Century Gothic" panose="020B0502020202020204" pitchFamily="34" charset="0"/>
              </a:rPr>
              <a:t>Je suis mis à l’écart de mon groupe.</a:t>
            </a:r>
          </a:p>
        </p:txBody>
      </p:sp>
      <p:sp>
        <p:nvSpPr>
          <p:cNvPr id="8" name="Bulle narrative : rectangle à coins arrondis 7">
            <a:extLst>
              <a:ext uri="{FF2B5EF4-FFF2-40B4-BE49-F238E27FC236}">
                <a16:creationId xmlns:a16="http://schemas.microsoft.com/office/drawing/2014/main" id="{180A51AD-BFE9-7AC9-01F4-080A0E26AAF8}"/>
              </a:ext>
            </a:extLst>
          </p:cNvPr>
          <p:cNvSpPr/>
          <p:nvPr/>
        </p:nvSpPr>
        <p:spPr>
          <a:xfrm rot="16200000">
            <a:off x="1298761" y="-664534"/>
            <a:ext cx="887578" cy="2677685"/>
          </a:xfrm>
          <a:prstGeom prst="wedgeRoundRectCallout">
            <a:avLst>
              <a:gd name="adj1" fmla="val -189665"/>
              <a:gd name="adj2" fmla="val 82385"/>
              <a:gd name="adj3" fmla="val 16667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DBDE142-B45E-A453-E6D7-56E34A135BA9}"/>
              </a:ext>
            </a:extLst>
          </p:cNvPr>
          <p:cNvSpPr txBox="1"/>
          <p:nvPr/>
        </p:nvSpPr>
        <p:spPr>
          <a:xfrm>
            <a:off x="455309" y="372470"/>
            <a:ext cx="2574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latin typeface="Century Gothic" panose="020B0502020202020204" pitchFamily="34" charset="0"/>
              </a:rPr>
              <a:t>Les conflits de l’école sont gérés par l’équipe enseignante et le personnel.</a:t>
            </a:r>
            <a:endParaRPr lang="fr-FR" sz="1100" i="1" dirty="0">
              <a:latin typeface="Century Gothic" panose="020B0502020202020204" pitchFamily="34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1E418FD4-332E-7612-4260-43950601103C}"/>
              </a:ext>
            </a:extLst>
          </p:cNvPr>
          <p:cNvSpPr/>
          <p:nvPr/>
        </p:nvSpPr>
        <p:spPr>
          <a:xfrm>
            <a:off x="352103" y="5208975"/>
            <a:ext cx="10071500" cy="1103335"/>
          </a:xfrm>
          <a:prstGeom prst="round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8608047-6616-1358-D4D0-B14DF65C3C10}"/>
              </a:ext>
            </a:extLst>
          </p:cNvPr>
          <p:cNvSpPr/>
          <p:nvPr/>
        </p:nvSpPr>
        <p:spPr>
          <a:xfrm>
            <a:off x="352103" y="6457220"/>
            <a:ext cx="10071500" cy="813219"/>
          </a:xfrm>
          <a:prstGeom prst="round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CC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37D3BC3-D0FD-2C77-FCC7-843272768A8D}"/>
              </a:ext>
            </a:extLst>
          </p:cNvPr>
          <p:cNvSpPr txBox="1"/>
          <p:nvPr/>
        </p:nvSpPr>
        <p:spPr>
          <a:xfrm>
            <a:off x="352103" y="5239247"/>
            <a:ext cx="100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Responsables légaux</a:t>
            </a:r>
            <a:endParaRPr lang="fr-FR" sz="1100" b="1" i="1" dirty="0">
              <a:latin typeface="Century Gothic" panose="020B0502020202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98C1736-88E8-C82F-0885-D25E56569AFC}"/>
              </a:ext>
            </a:extLst>
          </p:cNvPr>
          <p:cNvSpPr txBox="1"/>
          <p:nvPr/>
        </p:nvSpPr>
        <p:spPr>
          <a:xfrm>
            <a:off x="345875" y="6457220"/>
            <a:ext cx="100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Elève</a:t>
            </a:r>
            <a:endParaRPr lang="fr-FR" sz="1100" b="1" i="1" dirty="0">
              <a:latin typeface="Century Gothic" panose="020B0502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044EB5E-D48B-3CF5-B8C0-BA5185E767C1}"/>
              </a:ext>
            </a:extLst>
          </p:cNvPr>
          <p:cNvSpPr txBox="1"/>
          <p:nvPr/>
        </p:nvSpPr>
        <p:spPr>
          <a:xfrm>
            <a:off x="428140" y="5508549"/>
            <a:ext cx="100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Date</a:t>
            </a:r>
          </a:p>
          <a:p>
            <a:endParaRPr lang="fr-FR" sz="1200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Signatures</a:t>
            </a:r>
            <a:endParaRPr lang="fr-FR" sz="1050" dirty="0">
              <a:latin typeface="Century Gothic" panose="020B0502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223AB24-65DD-AB36-77E8-B80E9CCD57BA}"/>
              </a:ext>
            </a:extLst>
          </p:cNvPr>
          <p:cNvSpPr txBox="1"/>
          <p:nvPr/>
        </p:nvSpPr>
        <p:spPr>
          <a:xfrm>
            <a:off x="473440" y="6556106"/>
            <a:ext cx="100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fr-FR" sz="1200" dirty="0">
                <a:latin typeface="Century Gothic" panose="020B0502020202020204" pitchFamily="34" charset="0"/>
                <a:sym typeface="Wingdings" panose="05000000000000000000" pitchFamily="2" charset="2"/>
              </a:rPr>
              <a:t>Signature</a:t>
            </a:r>
            <a:endParaRPr lang="fr-FR" sz="10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862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1296</Words>
  <Application>Microsoft Office PowerPoint</Application>
  <PresentationFormat>Personnalisé</PresentationFormat>
  <Paragraphs>146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Pelletier</dc:creator>
  <cp:lastModifiedBy>Francoise Pellet</cp:lastModifiedBy>
  <cp:revision>31</cp:revision>
  <dcterms:created xsi:type="dcterms:W3CDTF">2022-08-29T15:49:28Z</dcterms:created>
  <dcterms:modified xsi:type="dcterms:W3CDTF">2025-08-29T12:49:17Z</dcterms:modified>
</cp:coreProperties>
</file>